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im Tunç" initials="HT" lastIdx="2" clrIdx="0">
    <p:extLst>
      <p:ext uri="{19B8F6BF-5375-455C-9EA6-DF929625EA0E}">
        <p15:presenceInfo xmlns:p15="http://schemas.microsoft.com/office/powerpoint/2012/main" userId="S-1-5-21-737615100-1034497001-1785556104-1640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6DA7058-46E3-4106-A56C-5E66D77479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47C86E-1227-4C62-A9D1-9388CC6B80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CF58-A26F-4DF0-89D4-EE689DAD266F}" type="datetimeFigureOut">
              <a:rPr lang="tr-TR" smtClean="0"/>
              <a:t>23.09.2024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F113061-9CDD-45E8-83B2-A9F53BB8DA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64CEF8E-8816-4575-B34C-341315B25D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F4A4-7735-4044-95D0-E4D74A711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204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CAAA9-46F8-43A4-9822-C469377A03B3}" type="datetimeFigureOut">
              <a:rPr lang="tr-TR" smtClean="0"/>
              <a:t>23.09.2024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60552-5FCC-4441-AFA0-A2C9B74A3D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30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60552-5FCC-4441-AFA0-A2C9B74A3DB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745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60552-5FCC-4441-AFA0-A2C9B74A3DB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93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60552-5FCC-4441-AFA0-A2C9B74A3DB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55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60552-5FCC-4441-AFA0-A2C9B74A3DB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70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32822C-FFEB-4FE4-B027-15A0BFECA8D2}" type="datetime1">
              <a:rPr lang="tr-TR" smtClean="0"/>
              <a:t>23.09.2024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Mal Bildirimi ve Arşiv Şubesi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62847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26D3-EFF5-4C65-A65B-8A43F644AF84}" type="datetime1">
              <a:rPr lang="tr-TR" smtClean="0"/>
              <a:t>23.09.2024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9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1AA7-AD50-4332-8192-C22C1996DCCC}" type="datetime1">
              <a:rPr lang="tr-TR" smtClean="0"/>
              <a:t>23.09.2024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1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4CFD-12BD-40DA-8CD2-743B0104C089}" type="datetime1">
              <a:rPr lang="tr-TR" smtClean="0"/>
              <a:t>23.09.2024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69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BAD009-CF73-492D-B565-044B684E4818}" type="datetime1">
              <a:rPr lang="tr-TR" smtClean="0"/>
              <a:t>23.09.2024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Mal Bildirimi ve Arşiv Şubesi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5095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9F2D1-ECC3-43D2-9212-99633F1ABF54}" type="datetime1">
              <a:rPr lang="tr-TR" smtClean="0"/>
              <a:t>23.09.2024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57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967C-16FF-42BA-9A05-C935998C6970}" type="datetime1">
              <a:rPr lang="tr-TR" smtClean="0"/>
              <a:t>23.09.2024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82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F7CE-8F6D-40D8-A39C-16F1343688A6}" type="datetime1">
              <a:rPr lang="tr-TR" smtClean="0"/>
              <a:t>23.09.2024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12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F3A-E1E9-48D0-8545-A29489B767C9}" type="datetime1">
              <a:rPr lang="tr-TR" smtClean="0"/>
              <a:t>23.09.2024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Mal Bildirimi ve Arşiv Şubesi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93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BE337-EBEA-46FB-B18F-CF69A490D38C}" type="datetime1">
              <a:rPr lang="tr-TR" smtClean="0"/>
              <a:t>23.09.2024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Mal Bildirimi ve Arşiv Şubesi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527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CB0FBB-7A81-4192-8458-1583F2486213}" type="datetime1">
              <a:rPr lang="tr-TR" smtClean="0"/>
              <a:t>23.09.2024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Mal Bildirimi ve Arşiv Şubesi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06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E38634C-28C4-4013-A069-D7D1A9FA644C}" type="datetime1">
              <a:rPr lang="tr-TR" smtClean="0"/>
              <a:t>23.09.2024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Mal Bildirimi ve Arşiv Şubesi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25DEA-5DDC-4DFB-B892-0FE3F71DCF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910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ersonel.ticaret.gov.tr/formlar/mal-bildirimi-form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D5DD9A23-4E22-47FE-96BD-0280EE9BE922}"/>
              </a:ext>
            </a:extLst>
          </p:cNvPr>
          <p:cNvSpPr/>
          <p:nvPr/>
        </p:nvSpPr>
        <p:spPr>
          <a:xfrm>
            <a:off x="1186871" y="2551837"/>
            <a:ext cx="981825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EBYS ÜZERİNDEN MAL BİLDİRİMİ </a:t>
            </a:r>
          </a:p>
          <a:p>
            <a:pPr algn="ctr"/>
            <a:r>
              <a:rPr lang="tr-T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FORMU OLUŞTURMA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00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9">
            <a:extLst>
              <a:ext uri="{FF2B5EF4-FFF2-40B4-BE49-F238E27FC236}">
                <a16:creationId xmlns:a16="http://schemas.microsoft.com/office/drawing/2014/main" id="{242B89F6-AC96-4C06-998F-3E4208FD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455" y="92947"/>
            <a:ext cx="10872093" cy="143105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700" b="1" dirty="0"/>
              <a:t>1. AŞAMA</a:t>
            </a:r>
            <a:br>
              <a:rPr lang="tr-TR" sz="2700" dirty="0"/>
            </a:br>
            <a:r>
              <a:rPr lang="tr-TR" sz="2200" dirty="0"/>
              <a:t>Önceden hazırladığımız Mal Bildirim Formunu, varsa Mal Bildirim Açıklama Formunu ve varsa eklerini masaüstüne veya belirlediğimiz bir dosyaya kaydediniz</a:t>
            </a:r>
            <a:br>
              <a:rPr lang="tr-TR" sz="2200" dirty="0"/>
            </a:br>
            <a:r>
              <a:rPr lang="tr-TR" sz="2000" dirty="0">
                <a:solidFill>
                  <a:srgbClr val="FF0000"/>
                </a:solidFill>
              </a:rPr>
              <a:t>Mal Bildirimi Formu ve ilgili diğer belgelere </a:t>
            </a:r>
            <a:r>
              <a:rPr lang="tr-TR" sz="2000" dirty="0">
                <a:hlinkClick r:id="rId3"/>
              </a:rPr>
              <a:t>https://personel.ticaret.gov.tr/formlar/mal-bildirimi-formu</a:t>
            </a:r>
            <a:br>
              <a:rPr lang="tr-TR" sz="2000" dirty="0"/>
            </a:br>
            <a:r>
              <a:rPr lang="tr-TR" sz="2000" dirty="0">
                <a:solidFill>
                  <a:srgbClr val="FF0000"/>
                </a:solidFill>
              </a:rPr>
              <a:t>adresinden ulaşabilirsiniz</a:t>
            </a:r>
            <a:endParaRPr lang="tr-TR" sz="2200" dirty="0">
              <a:solidFill>
                <a:srgbClr val="FF0000"/>
              </a:solidFill>
            </a:endParaRPr>
          </a:p>
        </p:txBody>
      </p: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5C0EB8E1-4A74-48AA-A2CB-FED49E51D9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" y="1524000"/>
            <a:ext cx="10872093" cy="5083275"/>
          </a:xfr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E060173-3048-4CDD-A0A9-4CDF563CB0FA}"/>
              </a:ext>
            </a:extLst>
          </p:cNvPr>
          <p:cNvSpPr/>
          <p:nvPr/>
        </p:nvSpPr>
        <p:spPr>
          <a:xfrm>
            <a:off x="728779" y="5139155"/>
            <a:ext cx="1995948" cy="72758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9096EE27-CEE9-4EBC-A42E-B9C3EC85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77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FBB09744-9DA2-465B-87FB-24EACDB0A3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29" y="757383"/>
            <a:ext cx="11108389" cy="5883562"/>
          </a:xfrm>
        </p:spPr>
      </p:pic>
      <p:sp>
        <p:nvSpPr>
          <p:cNvPr id="11" name="Başlık 10">
            <a:extLst>
              <a:ext uri="{FF2B5EF4-FFF2-40B4-BE49-F238E27FC236}">
                <a16:creationId xmlns:a16="http://schemas.microsoft.com/office/drawing/2014/main" id="{A8D3C46C-B732-4DEF-921A-DB3EA53D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228" y="127030"/>
            <a:ext cx="11108389" cy="63035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/>
              <a:t>2. AŞAMA</a:t>
            </a:r>
            <a:br>
              <a:rPr lang="tr-TR" sz="2000" dirty="0"/>
            </a:br>
            <a:r>
              <a:rPr lang="tr-TR" sz="2000" dirty="0"/>
              <a:t>EBYS </a:t>
            </a:r>
            <a:r>
              <a:rPr lang="tr-TR" sz="2000" dirty="0" err="1"/>
              <a:t>yi</a:t>
            </a:r>
            <a:r>
              <a:rPr lang="tr-TR" sz="2000" dirty="0"/>
              <a:t> açtıktan sonra sol üst köşedeki kısma tıklayınız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4908DC-BA45-48D8-BAB5-9B96917B7414}"/>
              </a:ext>
            </a:extLst>
          </p:cNvPr>
          <p:cNvSpPr/>
          <p:nvPr/>
        </p:nvSpPr>
        <p:spPr>
          <a:xfrm>
            <a:off x="788048" y="1508206"/>
            <a:ext cx="639096" cy="363793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D1DDE2C4-45BA-4936-BAFB-922E75D1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86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10">
            <a:extLst>
              <a:ext uri="{FF2B5EF4-FFF2-40B4-BE49-F238E27FC236}">
                <a16:creationId xmlns:a16="http://schemas.microsoft.com/office/drawing/2014/main" id="{A8D3C46C-B732-4DEF-921A-DB3EA53D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036" y="190918"/>
            <a:ext cx="11212946" cy="834013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/>
              <a:t>3. AŞAMA</a:t>
            </a:r>
            <a:br>
              <a:rPr lang="tr-TR" sz="2000" dirty="0"/>
            </a:br>
            <a:r>
              <a:rPr lang="tr-TR" sz="2000" dirty="0"/>
              <a:t>Dosyadan Taslak Ekleme seçeneğine tıklayınız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997C38C3-EF20-463B-8993-D5BAE000C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36" y="858982"/>
            <a:ext cx="11212946" cy="5808100"/>
          </a:xfr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884D83D-02A4-423D-A6CE-2B825439EC3A}"/>
              </a:ext>
            </a:extLst>
          </p:cNvPr>
          <p:cNvSpPr/>
          <p:nvPr/>
        </p:nvSpPr>
        <p:spPr>
          <a:xfrm>
            <a:off x="1031492" y="2640407"/>
            <a:ext cx="2524508" cy="620031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1DD8468-C62C-43A4-AF8D-9C0FB532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32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10">
            <a:extLst>
              <a:ext uri="{FF2B5EF4-FFF2-40B4-BE49-F238E27FC236}">
                <a16:creationId xmlns:a16="http://schemas.microsoft.com/office/drawing/2014/main" id="{A8D3C46C-B732-4DEF-921A-DB3EA53D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218" y="96982"/>
            <a:ext cx="11175999" cy="3048000"/>
          </a:xfrm>
        </p:spPr>
        <p:txBody>
          <a:bodyPr>
            <a:normAutofit fontScale="90000"/>
          </a:bodyPr>
          <a:lstStyle/>
          <a:p>
            <a:r>
              <a:rPr lang="tr-TR" sz="2000" b="1" dirty="0"/>
              <a:t>				           4. AŞAMA</a:t>
            </a:r>
            <a:br>
              <a:rPr lang="tr-TR" sz="2000" dirty="0"/>
            </a:br>
            <a:r>
              <a:rPr lang="tr-TR" sz="2000" dirty="0"/>
              <a:t>a) </a:t>
            </a:r>
            <a:r>
              <a:rPr lang="tr-TR" sz="2000" b="1" dirty="0"/>
              <a:t>Dosya Seç : </a:t>
            </a:r>
            <a:r>
              <a:rPr lang="tr-TR" sz="2000" dirty="0"/>
              <a:t>Daha önceden hazırlamış olduğumuz Mal Bildirim </a:t>
            </a:r>
            <a:r>
              <a:rPr lang="tr-TR" sz="2000" dirty="0" err="1"/>
              <a:t>Formu’nu</a:t>
            </a:r>
            <a:r>
              <a:rPr lang="tr-TR" sz="2000" dirty="0"/>
              <a:t> bu alandan ekleyiniz.</a:t>
            </a:r>
            <a:br>
              <a:rPr lang="tr-TR" sz="2000" dirty="0"/>
            </a:br>
            <a:r>
              <a:rPr lang="tr-TR" sz="2000" dirty="0"/>
              <a:t>b) </a:t>
            </a:r>
            <a:r>
              <a:rPr lang="tr-TR" sz="2000" b="1" dirty="0"/>
              <a:t>Belge</a:t>
            </a:r>
            <a:r>
              <a:rPr lang="tr-TR" sz="2000" dirty="0"/>
              <a:t> </a:t>
            </a:r>
            <a:r>
              <a:rPr lang="tr-TR" sz="2000" b="1" dirty="0"/>
              <a:t>Türü</a:t>
            </a:r>
            <a:r>
              <a:rPr lang="tr-TR" sz="2000" dirty="0"/>
              <a:t> : </a:t>
            </a:r>
            <a:r>
              <a:rPr lang="tr-TR" sz="2000" i="1" dirty="0"/>
              <a:t>Mal Bildirim Formu </a:t>
            </a:r>
            <a:r>
              <a:rPr lang="tr-TR" sz="2000" dirty="0"/>
              <a:t>olarak seçiniz.</a:t>
            </a:r>
            <a:br>
              <a:rPr lang="tr-TR" sz="2000" dirty="0"/>
            </a:br>
            <a:r>
              <a:rPr lang="tr-TR" sz="2000" dirty="0"/>
              <a:t>c) </a:t>
            </a:r>
            <a:r>
              <a:rPr lang="tr-TR" sz="2000" b="1" dirty="0"/>
              <a:t>Konu</a:t>
            </a:r>
            <a:r>
              <a:rPr lang="tr-TR" sz="2000" dirty="0"/>
              <a:t>: Görseldeki formata uygun olarak (Örneğin: </a:t>
            </a:r>
            <a:r>
              <a:rPr lang="tr-TR" sz="2000" b="1" i="1" dirty="0"/>
              <a:t>Halim </a:t>
            </a:r>
            <a:r>
              <a:rPr lang="tr-TR" sz="2000" b="1" i="1" dirty="0" err="1"/>
              <a:t>TUNÇ’a</a:t>
            </a:r>
            <a:r>
              <a:rPr lang="tr-TR" sz="2000" b="1" i="1" dirty="0"/>
              <a:t> Ait Ek Mal Bildirimi</a:t>
            </a:r>
            <a:r>
              <a:rPr lang="tr-TR" sz="2000" dirty="0"/>
              <a:t>) yazınız.</a:t>
            </a:r>
            <a:br>
              <a:rPr lang="tr-TR" sz="2000" dirty="0"/>
            </a:br>
            <a:r>
              <a:rPr lang="tr-TR" sz="2000" dirty="0"/>
              <a:t>ç) </a:t>
            </a:r>
            <a:r>
              <a:rPr lang="tr-TR" sz="2000" b="1" dirty="0"/>
              <a:t>Gizlilik</a:t>
            </a:r>
            <a:r>
              <a:rPr lang="tr-TR" sz="2000" dirty="0"/>
              <a:t>: Hizmete Özel olarak seçiniz. </a:t>
            </a:r>
            <a:r>
              <a:rPr lang="tr-TR" sz="2000" dirty="0">
                <a:solidFill>
                  <a:srgbClr val="FF0000"/>
                </a:solidFill>
              </a:rPr>
              <a:t>(Başka bir gizlilik derecesi seçmeyiniz)</a:t>
            </a:r>
            <a:br>
              <a:rPr lang="tr-TR" sz="2000" dirty="0">
                <a:solidFill>
                  <a:srgbClr val="FF0000"/>
                </a:solidFill>
              </a:rPr>
            </a:br>
            <a:r>
              <a:rPr lang="tr-TR" sz="2000" dirty="0">
                <a:solidFill>
                  <a:schemeClr val="tx1"/>
                </a:solidFill>
              </a:rPr>
              <a:t>d) </a:t>
            </a:r>
            <a:r>
              <a:rPr lang="tr-TR" sz="2000" b="1" dirty="0">
                <a:solidFill>
                  <a:schemeClr val="tx1"/>
                </a:solidFill>
              </a:rPr>
              <a:t>Dosya Planı</a:t>
            </a:r>
            <a:r>
              <a:rPr lang="tr-TR" sz="2000" dirty="0">
                <a:solidFill>
                  <a:schemeClr val="tx1"/>
                </a:solidFill>
              </a:rPr>
              <a:t>: 903.09.02 kodunu yazınız.</a:t>
            </a:r>
            <a:br>
              <a:rPr lang="tr-TR" sz="2000" dirty="0">
                <a:solidFill>
                  <a:schemeClr val="tx1"/>
                </a:solidFill>
              </a:rPr>
            </a:br>
            <a:r>
              <a:rPr lang="tr-TR" sz="2000" dirty="0">
                <a:solidFill>
                  <a:schemeClr val="tx1"/>
                </a:solidFill>
              </a:rPr>
              <a:t>e) </a:t>
            </a:r>
            <a:r>
              <a:rPr lang="tr-TR" sz="2000" b="1" dirty="0">
                <a:solidFill>
                  <a:schemeClr val="tx1"/>
                </a:solidFill>
              </a:rPr>
              <a:t>Dağıtım: </a:t>
            </a:r>
            <a:r>
              <a:rPr lang="tr-TR" sz="2000" dirty="0">
                <a:solidFill>
                  <a:schemeClr val="tx1"/>
                </a:solidFill>
              </a:rPr>
              <a:t>Bu alan otomatik olarak çıkmaktadır. Bu kısmı değiştirmeyiniz.</a:t>
            </a:r>
            <a:br>
              <a:rPr lang="tr-TR" sz="2000" dirty="0">
                <a:solidFill>
                  <a:schemeClr val="tx1"/>
                </a:solidFill>
              </a:rPr>
            </a:br>
            <a:r>
              <a:rPr lang="tr-TR" sz="2000" dirty="0">
                <a:solidFill>
                  <a:schemeClr val="tx1"/>
                </a:solidFill>
              </a:rPr>
              <a:t>f) </a:t>
            </a:r>
            <a:r>
              <a:rPr lang="tr-TR" sz="2000" b="1" dirty="0">
                <a:solidFill>
                  <a:schemeClr val="tx1"/>
                </a:solidFill>
              </a:rPr>
              <a:t>Akış</a:t>
            </a:r>
            <a:r>
              <a:rPr lang="tr-TR" sz="2000" dirty="0">
                <a:solidFill>
                  <a:schemeClr val="tx1"/>
                </a:solidFill>
              </a:rPr>
              <a:t>: Örneğin: Adınız ve soyadınızı yazınız. İmzacı olarak kendinizi seçiniz. E-imzanız yoksa veya süresi dolmuş ise fareye sağ tık yaparak ‘</a:t>
            </a:r>
            <a:r>
              <a:rPr lang="tr-TR" sz="2000" i="1" dirty="0">
                <a:solidFill>
                  <a:schemeClr val="tx1"/>
                </a:solidFill>
              </a:rPr>
              <a:t>e-İmzasız e-Onay Olarak Ayarla’</a:t>
            </a:r>
            <a:r>
              <a:rPr lang="tr-TR" sz="2000" dirty="0">
                <a:solidFill>
                  <a:schemeClr val="tx1"/>
                </a:solidFill>
              </a:rPr>
              <a:t> alanını seçiniz.</a:t>
            </a:r>
            <a:br>
              <a:rPr lang="tr-TR" sz="2000" dirty="0">
                <a:solidFill>
                  <a:schemeClr val="tx1"/>
                </a:solidFill>
              </a:rPr>
            </a:br>
            <a:r>
              <a:rPr lang="tr-TR" sz="2000" dirty="0">
                <a:solidFill>
                  <a:schemeClr val="tx1"/>
                </a:solidFill>
              </a:rPr>
              <a:t>g) </a:t>
            </a:r>
            <a:r>
              <a:rPr lang="tr-TR" sz="2000" b="1" dirty="0">
                <a:solidFill>
                  <a:schemeClr val="tx1"/>
                </a:solidFill>
              </a:rPr>
              <a:t>Ekler: </a:t>
            </a:r>
            <a:r>
              <a:rPr lang="tr-TR" sz="2000" dirty="0">
                <a:solidFill>
                  <a:schemeClr val="tx1"/>
                </a:solidFill>
              </a:rPr>
              <a:t>Varsa mal bildirimine eklenecek bilgi ve belgeleri bu alandan ekleyiniz. </a:t>
            </a:r>
            <a:br>
              <a:rPr lang="tr-TR" sz="2000" dirty="0">
                <a:solidFill>
                  <a:schemeClr val="tx1"/>
                </a:solidFill>
              </a:rPr>
            </a:br>
            <a:r>
              <a:rPr lang="tr-TR" sz="2000" dirty="0">
                <a:solidFill>
                  <a:schemeClr val="tx1"/>
                </a:solidFill>
              </a:rPr>
              <a:t>ğ) </a:t>
            </a:r>
            <a:r>
              <a:rPr lang="tr-TR" sz="2000" b="1" dirty="0">
                <a:solidFill>
                  <a:schemeClr val="tx1"/>
                </a:solidFill>
              </a:rPr>
              <a:t>Gönder: </a:t>
            </a:r>
            <a:r>
              <a:rPr lang="tr-TR" sz="2000" dirty="0">
                <a:solidFill>
                  <a:schemeClr val="tx1"/>
                </a:solidFill>
              </a:rPr>
              <a:t>Sol üst kısımda yer alan ‘</a:t>
            </a:r>
            <a:r>
              <a:rPr lang="tr-TR" sz="2000" i="1" dirty="0">
                <a:solidFill>
                  <a:schemeClr val="tx1"/>
                </a:solidFill>
              </a:rPr>
              <a:t>Gönder’ </a:t>
            </a:r>
            <a:r>
              <a:rPr lang="tr-TR" sz="2000" dirty="0">
                <a:solidFill>
                  <a:schemeClr val="tx1"/>
                </a:solidFill>
              </a:rPr>
              <a:t>butonuna basınız. Bu aşamadan sonra bildiriminiz Mal Bildirimi ve Arşiv Şubesine ulaşır. Bildiriminizin </a:t>
            </a:r>
            <a:r>
              <a:rPr lang="tr-TR" sz="2000" dirty="0" err="1">
                <a:solidFill>
                  <a:schemeClr val="tx1"/>
                </a:solidFill>
              </a:rPr>
              <a:t>barkodlu</a:t>
            </a:r>
            <a:r>
              <a:rPr lang="tr-TR" sz="2000" dirty="0">
                <a:solidFill>
                  <a:schemeClr val="tx1"/>
                </a:solidFill>
              </a:rPr>
              <a:t> halini görseldeki ‘</a:t>
            </a:r>
            <a:r>
              <a:rPr lang="tr-TR" sz="2000" i="1" dirty="0">
                <a:solidFill>
                  <a:schemeClr val="tx1"/>
                </a:solidFill>
              </a:rPr>
              <a:t>Giden’ </a:t>
            </a:r>
            <a:r>
              <a:rPr lang="tr-TR" sz="2000" dirty="0">
                <a:solidFill>
                  <a:schemeClr val="tx1"/>
                </a:solidFill>
              </a:rPr>
              <a:t>butonuna tıklayarak görebilirsiniz.</a:t>
            </a:r>
            <a:br>
              <a:rPr lang="tr-TR" sz="2000" dirty="0">
                <a:solidFill>
                  <a:srgbClr val="FF0000"/>
                </a:solidFill>
              </a:rPr>
            </a:br>
            <a:endParaRPr lang="tr-TR" sz="2000" dirty="0">
              <a:solidFill>
                <a:srgbClr val="FF0000"/>
              </a:solidFill>
            </a:endParaRP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1A5E96A-962C-4EE7-A2E3-B58E2A411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5" y="3144982"/>
            <a:ext cx="11084292" cy="3616036"/>
          </a:xfrm>
        </p:spPr>
      </p:pic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29A3432-684C-4871-9D12-90F9DD6E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5</a:t>
            </a:fld>
            <a:endParaRPr lang="tr-TR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4925A43-019A-4CE0-A452-A616F29A157C}"/>
              </a:ext>
            </a:extLst>
          </p:cNvPr>
          <p:cNvSpPr/>
          <p:nvPr/>
        </p:nvSpPr>
        <p:spPr>
          <a:xfrm>
            <a:off x="1256145" y="3814618"/>
            <a:ext cx="637310" cy="166255"/>
          </a:xfrm>
          <a:prstGeom prst="ellipse">
            <a:avLst/>
          </a:prstGeom>
          <a:solidFill>
            <a:schemeClr val="accent2">
              <a:alpha val="4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92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05347D-2169-4C33-95A1-260E00E4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10506364" cy="5345545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/>
            </a:br>
            <a:br>
              <a:rPr lang="tr-TR" dirty="0"/>
            </a:br>
            <a:br>
              <a:rPr lang="tr-TR" sz="5300" dirty="0"/>
            </a:br>
            <a:r>
              <a:rPr lang="tr-TR" sz="5300" dirty="0" err="1"/>
              <a:t>Slaytımız</a:t>
            </a:r>
            <a:r>
              <a:rPr lang="tr-TR" sz="5300" dirty="0"/>
              <a:t> sona ermiştir </a:t>
            </a:r>
            <a:br>
              <a:rPr lang="tr-TR" sz="5300" dirty="0"/>
            </a:br>
            <a:br>
              <a:rPr lang="tr-TR" sz="5300" dirty="0"/>
            </a:br>
            <a:r>
              <a:rPr lang="tr-TR" sz="5300" dirty="0"/>
              <a:t>Teşekkür Ederiz</a:t>
            </a:r>
            <a:br>
              <a:rPr lang="tr-TR" sz="5300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4DCDEA6-D293-4D53-8B5D-0F87EC3D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5DEA-5DDC-4DFB-B892-0FE3F71DCFB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771327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96</TotalTime>
  <Words>290</Words>
  <Application>Microsoft Office PowerPoint</Application>
  <PresentationFormat>Geniş ekran</PresentationFormat>
  <Paragraphs>16</Paragraphs>
  <Slides>6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Kırpma</vt:lpstr>
      <vt:lpstr>PowerPoint Sunusu</vt:lpstr>
      <vt:lpstr>1. AŞAMA Önceden hazırladığımız Mal Bildirim Formunu, varsa Mal Bildirim Açıklama Formunu ve varsa eklerini masaüstüne veya belirlediğimiz bir dosyaya kaydediniz Mal Bildirimi Formu ve ilgili diğer belgelere https://personel.ticaret.gov.tr/formlar/mal-bildirimi-formu adresinden ulaşabilirsiniz</vt:lpstr>
      <vt:lpstr>2. AŞAMA EBYS yi açtıktan sonra sol üst köşedeki kısma tıklayınız </vt:lpstr>
      <vt:lpstr>3. AŞAMA Dosyadan Taslak Ekleme seçeneğine tıklayınız</vt:lpstr>
      <vt:lpstr>               4. AŞAMA a) Dosya Seç : Daha önceden hazırlamış olduğumuz Mal Bildirim Formu’nu bu alandan ekleyiniz. b) Belge Türü : Mal Bildirim Formu olarak seçiniz. c) Konu: Görseldeki formata uygun olarak (Örneğin: Halim TUNÇ’a Ait Ek Mal Bildirimi) yazınız. ç) Gizlilik: Hizmete Özel olarak seçiniz. (Başka bir gizlilik derecesi seçmeyiniz) d) Dosya Planı: 903.09.02 kodunu yazınız. e) Dağıtım: Bu alan otomatik olarak çıkmaktadır. Bu kısmı değiştirmeyiniz. f) Akış: Örneğin: Adınız ve soyadınızı yazınız. İmzacı olarak kendinizi seçiniz. E-imzanız yoksa veya süresi dolmuş ise fareye sağ tık yaparak ‘e-İmzasız e-Onay Olarak Ayarla’ alanını seçiniz. g) Ekler: Varsa mal bildirimine eklenecek bilgi ve belgeleri bu alandan ekleyiniz.  ğ) Gönder: Sol üst kısımda yer alan ‘Gönder’ butonuna basınız. Bu aşamadan sonra bildiriminiz Mal Bildirimi ve Arşiv Şubesine ulaşır. Bildiriminizin barkodlu halini görseldeki ‘Giden’ butonuna tıklayarak görebilirsiniz. </vt:lpstr>
      <vt:lpstr>   Slaytımız sona ermiştir   Teşekkür Ederiz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EBYS ÜZERİNDEN MAL BİLDİRİMİ VERME</dc:title>
  <dc:creator>Halim Tunç</dc:creator>
  <cp:lastModifiedBy>Halim Tunç</cp:lastModifiedBy>
  <cp:revision>38</cp:revision>
  <dcterms:created xsi:type="dcterms:W3CDTF">2024-09-17T08:51:57Z</dcterms:created>
  <dcterms:modified xsi:type="dcterms:W3CDTF">2024-09-23T06:38:56Z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dilabelclass">
    <vt:lpwstr>id_classification_unclassified=0ef0d4bf-59b8-4ae6-bbc0-fafde041157b</vt:lpwstr>
  </property>
  <property fmtid="{D5CDD505-2E9C-101B-9397-08002B2CF9AE}" pid="3" name="geodilabeluser">
    <vt:lpwstr>user=25843504034</vt:lpwstr>
  </property>
  <property fmtid="{D5CDD505-2E9C-101B-9397-08002B2CF9AE}" pid="4" name="geodilabeltime">
    <vt:lpwstr>datetime=2024-09-17T09:18:14.344Z</vt:lpwstr>
  </property>
</Properties>
</file>